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65" r:id="rId4"/>
    <p:sldId id="266" r:id="rId5"/>
    <p:sldId id="267" r:id="rId6"/>
    <p:sldId id="270" r:id="rId7"/>
    <p:sldId id="268" r:id="rId8"/>
    <p:sldId id="269" r:id="rId9"/>
    <p:sldId id="274" r:id="rId10"/>
    <p:sldId id="275" r:id="rId11"/>
    <p:sldId id="271" r:id="rId12"/>
    <p:sldId id="276" r:id="rId13"/>
    <p:sldId id="278" r:id="rId14"/>
    <p:sldId id="273" r:id="rId15"/>
    <p:sldId id="272" r:id="rId16"/>
    <p:sldId id="277" r:id="rId17"/>
  </p:sldIdLst>
  <p:sldSz cx="12192000" cy="6858000"/>
  <p:notesSz cx="6858000" cy="9144000"/>
  <p:embeddedFontLst>
    <p:embeddedFont>
      <p:font typeface="KoPubWorld돋움체 Bold" panose="020B0600000101010101" charset="-127"/>
      <p:bold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51" d="100"/>
          <a:sy n="51" d="100"/>
        </p:scale>
        <p:origin x="854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3616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6918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0878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1773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877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975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7445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714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492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5012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032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4321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6096000" y="5702574"/>
            <a:ext cx="5555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양찬혁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C196B1B-1D2B-6A57-8020-722D8F128C77}"/>
              </a:ext>
            </a:extLst>
          </p:cNvPr>
          <p:cNvSpPr/>
          <p:nvPr/>
        </p:nvSpPr>
        <p:spPr>
          <a:xfrm>
            <a:off x="4954555" y="2060062"/>
            <a:ext cx="6830977" cy="186474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4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</a:t>
            </a:r>
            <a:r>
              <a:rPr lang="ko-KR" altLang="en-US" sz="4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신경망의 구성요소</a:t>
            </a:r>
          </a:p>
        </p:txBody>
      </p:sp>
    </p:spTree>
    <p:extLst>
      <p:ext uri="{BB962C8B-B14F-4D97-AF65-F5344CB8AC3E}">
        <p14:creationId xmlns:p14="http://schemas.microsoft.com/office/powerpoint/2010/main" val="1269540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1342968" y="108847"/>
            <a:ext cx="229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풀링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6766B8-DA8A-DC46-9DF3-7B0635C1BD1A}"/>
              </a:ext>
            </a:extLst>
          </p:cNvPr>
          <p:cNvSpPr txBox="1"/>
          <p:nvPr/>
        </p:nvSpPr>
        <p:spPr>
          <a:xfrm>
            <a:off x="345057" y="694838"/>
            <a:ext cx="656569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공간 크기를 줄여 </a:t>
            </a:r>
            <a:r>
              <a:rPr lang="ko-KR" altLang="en-US" dirty="0" err="1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계산량을</a:t>
            </a:r>
            <a:r>
              <a:rPr lang="ko-KR" altLang="en-US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줄이고 과적합을 제어할 수 있다</a:t>
            </a:r>
            <a:endParaRPr lang="en-US" altLang="ko-KR" dirty="0">
              <a:solidFill>
                <a:srgbClr val="212529"/>
              </a:solidFill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 곱에서 만든 </a:t>
            </a:r>
            <a:r>
              <a:rPr lang="ko-KR" altLang="en-US" sz="18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특성맵의</a:t>
            </a:r>
            <a:r>
              <a:rPr lang="ko-KR" altLang="en-US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세로</a:t>
            </a:r>
            <a:r>
              <a:rPr lang="en-US" altLang="ko-KR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/</a:t>
            </a:r>
            <a:r>
              <a:rPr lang="ko-KR" altLang="en-US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가로 크기를 줄이는 연산</a:t>
            </a:r>
            <a:endParaRPr lang="en-US" altLang="ko-KR" sz="18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en-US" altLang="ko-KR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    </a:t>
            </a:r>
            <a:r>
              <a:rPr lang="ko-KR" altLang="en-US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en-US" altLang="ko-KR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-&gt; </a:t>
            </a:r>
            <a:r>
              <a:rPr lang="ko-KR" altLang="en-US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데이터를 압축함</a:t>
            </a:r>
            <a:endParaRPr lang="en-US" altLang="ko-KR" sz="1800" dirty="0">
              <a:solidFill>
                <a:srgbClr val="212529"/>
              </a:solidFill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800" b="0" i="0" dirty="0" err="1">
                <a:solidFill>
                  <a:srgbClr val="FF0000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최대풀링</a:t>
            </a:r>
            <a:r>
              <a:rPr lang="en-US" altLang="ko-KR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, </a:t>
            </a:r>
            <a:r>
              <a:rPr lang="ko-KR" altLang="en-US" sz="1800" b="0" i="0" dirty="0" err="1">
                <a:solidFill>
                  <a:srgbClr val="FF0000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평균풀링</a:t>
            </a:r>
            <a:r>
              <a:rPr lang="ko-KR" altLang="en-US" sz="18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</a:t>
            </a:r>
            <a:r>
              <a:rPr lang="ko-KR" altLang="en-US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있으며 주로 최대 </a:t>
            </a:r>
            <a:r>
              <a:rPr lang="ko-KR" altLang="en-US" sz="18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풀링을</a:t>
            </a:r>
            <a:r>
              <a:rPr lang="ko-KR" altLang="en-US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사용한다</a:t>
            </a:r>
            <a:endParaRPr lang="en-US" altLang="ko-KR" sz="18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맵의</a:t>
            </a:r>
            <a:r>
              <a:rPr lang="ko-KR" altLang="en-US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개수는 줄이지 않음</a:t>
            </a:r>
            <a:endParaRPr lang="en-US" altLang="ko-KR" dirty="0">
              <a:solidFill>
                <a:srgbClr val="212529"/>
              </a:solidFill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18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B11AD955-6C7D-B507-B7B3-8EE3A9954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232" y="2172166"/>
            <a:ext cx="9368853" cy="3920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306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1340382" y="108847"/>
            <a:ext cx="229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풀링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438552" y="3702586"/>
            <a:ext cx="4585997" cy="1304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(2,2) 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최대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풀링을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적용한 그림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각 영역에서 가장 큰 값을 골라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(2,2)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크기의 출력을 만든다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F98C980-0F39-87EB-E627-E3DEB2DE6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057" y="856864"/>
            <a:ext cx="4401810" cy="284572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B479C2B-D296-4F5C-0C22-EE085687B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0641" y="743754"/>
            <a:ext cx="5307228" cy="318366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DEF1DA2-5774-3FC4-1BA0-BB645CBFBEEE}"/>
              </a:ext>
            </a:extLst>
          </p:cNvPr>
          <p:cNvSpPr txBox="1"/>
          <p:nvPr/>
        </p:nvSpPr>
        <p:spPr>
          <a:xfrm>
            <a:off x="5431436" y="3745415"/>
            <a:ext cx="6760564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(2,2) 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평균</a:t>
            </a:r>
            <a:r>
              <a:rPr lang="ko-KR" altLang="en-US" sz="18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ko-KR" altLang="en-US" sz="1800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풀링을</a:t>
            </a:r>
            <a:r>
              <a:rPr lang="ko-KR" altLang="en-US" sz="18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적용한 그림</a:t>
            </a:r>
            <a:endParaRPr lang="en-US" altLang="ko-KR" sz="18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각 영역의 평균값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으로</a:t>
            </a:r>
            <a:r>
              <a:rPr lang="ko-KR" altLang="en-US" sz="18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en-US" altLang="ko-KR" sz="18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(2,2)</a:t>
            </a:r>
            <a:r>
              <a:rPr lang="ko-KR" altLang="en-US" sz="18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크기의 출력을 만든다</a:t>
            </a:r>
            <a:endParaRPr lang="en-US" altLang="ko-KR" sz="18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0901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-938070" y="30624"/>
            <a:ext cx="45859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풀링을</a:t>
            </a:r>
            <a:r>
              <a:rPr lang="ko-KR" altLang="en-US" sz="16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사용하는 코드 </a:t>
            </a:r>
            <a:endParaRPr lang="en-US" altLang="ko-KR" sz="16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C2D2994-952F-A4C0-D234-4350C822A912}"/>
              </a:ext>
            </a:extLst>
          </p:cNvPr>
          <p:cNvSpPr txBox="1"/>
          <p:nvPr/>
        </p:nvSpPr>
        <p:spPr>
          <a:xfrm>
            <a:off x="365082" y="1374371"/>
            <a:ext cx="656569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평균풀링을</a:t>
            </a:r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사용하는 클래스는 </a:t>
            </a:r>
            <a:r>
              <a:rPr lang="en-US" altLang="ko-KR" sz="2000" dirty="0">
                <a:solidFill>
                  <a:srgbClr val="FF0000"/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AveragePooling2D</a:t>
            </a:r>
          </a:p>
          <a:p>
            <a:r>
              <a:rPr lang="ko-KR" altLang="en-US" sz="2000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평균풀링은</a:t>
            </a:r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중요정보를 평균하여 희석시킴으로  잘 사용하지 않는다</a:t>
            </a:r>
            <a:endParaRPr lang="en-US" altLang="ko-KR" sz="20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en-US" altLang="ko-KR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Stride </a:t>
            </a:r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크기는 </a:t>
            </a:r>
            <a:r>
              <a:rPr lang="ko-KR" altLang="en-US" sz="2000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풀링의</a:t>
            </a:r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크기와 같음으로 지정할 </a:t>
            </a:r>
            <a:r>
              <a:rPr lang="ko-KR" altLang="en-US" sz="2000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필요없음</a:t>
            </a:r>
            <a:endParaRPr lang="en-US" altLang="ko-KR" sz="20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패딩도 하지 않음으로 </a:t>
            </a:r>
            <a:r>
              <a:rPr lang="en-US" altLang="ko-KR" sz="2000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vaild</a:t>
            </a:r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로 지정해서 사용</a:t>
            </a:r>
            <a:endParaRPr lang="en-US" altLang="ko-KR" sz="20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CFF3263-68E2-4E23-455B-087421E80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22" y="740272"/>
            <a:ext cx="5456015" cy="485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16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533500" y="61401"/>
            <a:ext cx="34565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합성곱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신경망의 전체구조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5507700" y="4087097"/>
            <a:ext cx="45859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-&gt;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32A1078-03A3-FFC3-DF0B-0E163B91A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52" y="808761"/>
            <a:ext cx="11021871" cy="485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132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443559" y="108847"/>
            <a:ext cx="38613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컬러 이미지를 사용한 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합성곱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7606003" y="3730118"/>
            <a:ext cx="4585997" cy="1719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합성곱층은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3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차원의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입력값을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기대함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예를들어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(28,28)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크기의 배열을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(28,28,1)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크기의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3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차원 배열로 변환한다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028D7C-BCA9-D70F-8236-4BEAAF6F4AAF}"/>
              </a:ext>
            </a:extLst>
          </p:cNvPr>
          <p:cNvSpPr txBox="1"/>
          <p:nvPr/>
        </p:nvSpPr>
        <p:spPr>
          <a:xfrm>
            <a:off x="258579" y="571629"/>
            <a:ext cx="63183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우리는 지금까지 입력 데이터를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2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차원 배열이라고 가정했음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하지만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RGB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로 이루어진 컬러 이미지는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3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차원 배열로 구성되어 있다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40CEF12-14BA-5CBB-F715-E112624F1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1958"/>
            <a:ext cx="3702570" cy="24233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BC1A3E-A86C-D12C-AB2C-355A1C30C4F2}"/>
              </a:ext>
            </a:extLst>
          </p:cNvPr>
          <p:cNvSpPr txBox="1"/>
          <p:nvPr/>
        </p:nvSpPr>
        <p:spPr>
          <a:xfrm>
            <a:off x="345057" y="3787341"/>
            <a:ext cx="6318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컬러 이미지에는 깊이가 존재한다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E3AB764-2E27-A0C2-5323-01B47377ED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2571" y="1392989"/>
            <a:ext cx="3702570" cy="262922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2F8BEBB-634E-EDFB-FE0B-6F4887987355}"/>
              </a:ext>
            </a:extLst>
          </p:cNvPr>
          <p:cNvSpPr txBox="1"/>
          <p:nvPr/>
        </p:nvSpPr>
        <p:spPr>
          <a:xfrm>
            <a:off x="3702570" y="3787341"/>
            <a:ext cx="63183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입력이나 필터의 차원의 관계없이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출력은 하나다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04090FEB-C85F-2AEE-7F28-5E25003D23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5315" y="1266190"/>
            <a:ext cx="4366638" cy="253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3396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-938070" y="30624"/>
            <a:ext cx="45859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endParaRPr lang="en-US" altLang="ko-KR" sz="16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D1561A0-F770-7F48-5273-91282E9DE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770" y="1710155"/>
            <a:ext cx="6146003" cy="353695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E5B0C7-D0F8-21A6-8E24-0B1872290871}"/>
              </a:ext>
            </a:extLst>
          </p:cNvPr>
          <p:cNvSpPr txBox="1"/>
          <p:nvPr/>
        </p:nvSpPr>
        <p:spPr>
          <a:xfrm>
            <a:off x="365083" y="139625"/>
            <a:ext cx="6565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합성곱층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-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풀링층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이후에 다시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합성곱층이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오는 경우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B72EF3-51F1-BFFC-2710-1EB9F456F9D4}"/>
              </a:ext>
            </a:extLst>
          </p:cNvPr>
          <p:cNvSpPr txBox="1"/>
          <p:nvPr/>
        </p:nvSpPr>
        <p:spPr>
          <a:xfrm>
            <a:off x="209790" y="772083"/>
            <a:ext cx="656569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첫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번째 층을 통과한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맵의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크기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(4,4,5) 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필터의 가로 세로를 각각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3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이라고 한다면 필터의 크기는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(3,3,5)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-&gt;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입력의 깊이와 출력의 깊이는 항상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같아야한다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DAF0E9C-D6FF-E655-36D6-3B5CCE62F022}"/>
              </a:ext>
            </a:extLst>
          </p:cNvPr>
          <p:cNvSpPr txBox="1"/>
          <p:nvPr/>
        </p:nvSpPr>
        <p:spPr>
          <a:xfrm>
            <a:off x="6805460" y="1777700"/>
            <a:ext cx="520126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algn="l"/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깊이가 증가하는 이유</a:t>
            </a:r>
            <a:endParaRPr lang="en-US" altLang="ko-KR" b="0" i="0" dirty="0">
              <a:solidFill>
                <a:srgbClr val="0D0D0D"/>
              </a:solidFill>
              <a:effectLst/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algn="l"/>
            <a:endParaRPr lang="en-US" altLang="ko-KR" dirty="0">
              <a:solidFill>
                <a:srgbClr val="0D0D0D"/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algn="l"/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각 필터는 입력 데이터의 특정 특성을 추출하는 역할을 </a:t>
            </a:r>
            <a:r>
              <a:rPr lang="ko-KR" altLang="en-US" dirty="0">
                <a:solidFill>
                  <a:srgbClr val="0D0D0D"/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한다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초기 </a:t>
            </a:r>
            <a:r>
              <a:rPr lang="ko-KR" altLang="en-US" b="0" i="0" dirty="0" err="1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합성곱층에서는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ko-KR" altLang="en-US" b="0" i="0" dirty="0" err="1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저수준특성을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 추출할 수 있고</a:t>
            </a:r>
            <a:r>
              <a:rPr lang="en-US" altLang="ko-KR" dirty="0">
                <a:solidFill>
                  <a:srgbClr val="0D0D0D"/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이후 </a:t>
            </a:r>
            <a:r>
              <a:rPr lang="ko-KR" altLang="en-US" b="0" i="0" dirty="0" err="1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합성곱층에서는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더욱 복잡한 </a:t>
            </a:r>
            <a:r>
              <a:rPr lang="ko-KR" altLang="en-US" b="0" i="0" dirty="0" err="1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패탄이나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객체 등을 추출할 수 있음</a:t>
            </a:r>
            <a:endParaRPr lang="en-US" altLang="ko-KR" b="0" i="0" dirty="0">
              <a:solidFill>
                <a:srgbClr val="0D0D0D"/>
              </a:solidFill>
              <a:effectLst/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ko-KR" altLang="en-US" dirty="0">
                <a:solidFill>
                  <a:srgbClr val="0D0D0D"/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가로세로 크기 감소</a:t>
            </a:r>
            <a:endParaRPr lang="en-US" altLang="ko-KR" dirty="0">
              <a:solidFill>
                <a:srgbClr val="0D0D0D"/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D0D0D"/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ko-KR" altLang="en-US" b="0" i="0" dirty="0" err="1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</a:t>
            </a:r>
            <a:r>
              <a:rPr lang="en-US" altLang="ko-KR" dirty="0">
                <a:solidFill>
                  <a:srgbClr val="0D0D0D"/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연산과 </a:t>
            </a:r>
            <a:r>
              <a:rPr lang="ko-KR" altLang="en-US" b="0" i="0" dirty="0" err="1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풀링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연산을 통해 출력 데이터의 크기가           줄어든다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0AEE0CB-B089-96D8-88B8-5E2F3A07A6FE}"/>
              </a:ext>
            </a:extLst>
          </p:cNvPr>
          <p:cNvSpPr txBox="1"/>
          <p:nvPr/>
        </p:nvSpPr>
        <p:spPr>
          <a:xfrm>
            <a:off x="562131" y="5624952"/>
            <a:ext cx="7330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가로세로를 줄지만 깊이는 깊어진 것을 확인할 수 있다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8695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1145510" y="61401"/>
            <a:ext cx="229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합성곱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F6BE56-ED7A-FFDE-ACBB-C9395BEEB60D}"/>
              </a:ext>
            </a:extLst>
          </p:cNvPr>
          <p:cNvSpPr txBox="1"/>
          <p:nvPr/>
        </p:nvSpPr>
        <p:spPr>
          <a:xfrm>
            <a:off x="345057" y="606197"/>
            <a:ext cx="6319156" cy="2966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신경망이란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필터를 이용하여 유용한 특성만 드러나게 하여 이미지를 압축하는 방식을 사용한다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전 챕터에서 사용했던 완전 연결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신견망은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모든 입력에 대하여 각 가중치를 곱한 후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절편를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더했음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   -&gt;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즉 입력의 개수만큼 출력이 생긴다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합성곱은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 밀집층과 다르게 일부의 가중치만을 곱한다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33A2F81-3CD4-DAF2-283E-F578C20C8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2164" y="2368449"/>
            <a:ext cx="6319156" cy="4075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390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3937342" y="2693737"/>
            <a:ext cx="45859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-&gt;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F03942-ABCE-5EBC-8B70-507C3B196BB3}"/>
              </a:ext>
            </a:extLst>
          </p:cNvPr>
          <p:cNvSpPr txBox="1"/>
          <p:nvPr/>
        </p:nvSpPr>
        <p:spPr>
          <a:xfrm>
            <a:off x="266357" y="566619"/>
            <a:ext cx="658068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가중치의 개수는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하이퍼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파라미터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개를 설정했다고 가정함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이때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갯수를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정하는 것을 커널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필터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라고 한다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DEAC65-41B3-86A5-5C94-617DEBE136A1}"/>
              </a:ext>
            </a:extLst>
          </p:cNvPr>
          <p:cNvSpPr txBox="1"/>
          <p:nvPr/>
        </p:nvSpPr>
        <p:spPr>
          <a:xfrm>
            <a:off x="345057" y="4985059"/>
            <a:ext cx="718457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기존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방법과 다르게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개만으로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개의 출력을 만들어 내는 것을 확인할 수 있음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아래로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한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칸식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내려가면서 출력을 만들면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총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8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개의 출력이 만들어진다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r"/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2096C24-FCC4-88EA-BC87-BC07484EB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24" y="1503609"/>
            <a:ext cx="5279176" cy="332322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09EB54A-365E-FC9A-2CC5-28FF63790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4627" y="1587059"/>
            <a:ext cx="4942868" cy="296995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04E7913-77CE-C418-5809-8A9DCC2A220B}"/>
              </a:ext>
            </a:extLst>
          </p:cNvPr>
          <p:cNvSpPr txBox="1"/>
          <p:nvPr/>
        </p:nvSpPr>
        <p:spPr>
          <a:xfrm>
            <a:off x="-4898036" y="121805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합성곱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3470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E34B5E-8571-4CB7-AA2B-08F3E254D6BC}"/>
              </a:ext>
            </a:extLst>
          </p:cNvPr>
          <p:cNvSpPr txBox="1"/>
          <p:nvPr/>
        </p:nvSpPr>
        <p:spPr>
          <a:xfrm>
            <a:off x="345057" y="613490"/>
            <a:ext cx="631915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합성곱을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이미지에 사용하기 위해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차원 배열에도 적용해보자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2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차원 배열이므로 필터도 당연히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2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차원 배열이어야 한다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필터 크기를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3x3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으로 하겠음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algn="r"/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E1464D3-C95B-F717-133A-D18DB520E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673" y="1810925"/>
            <a:ext cx="5426156" cy="291033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5B47677-7EE4-F94D-D6EE-0222608F8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3188" y="1975200"/>
            <a:ext cx="5426156" cy="291033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266C04F-C7D7-08F3-1846-704C09FF448E}"/>
              </a:ext>
            </a:extLst>
          </p:cNvPr>
          <p:cNvSpPr txBox="1"/>
          <p:nvPr/>
        </p:nvSpPr>
        <p:spPr>
          <a:xfrm>
            <a:off x="6096000" y="5178403"/>
            <a:ext cx="6093500" cy="473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이동하면서 </a:t>
            </a:r>
            <a:r>
              <a:rPr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합성곱을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시행한다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A46245-36D9-E37C-5731-6B10D9E3346B}"/>
              </a:ext>
            </a:extLst>
          </p:cNvPr>
          <p:cNvSpPr txBox="1"/>
          <p:nvPr/>
        </p:nvSpPr>
        <p:spPr>
          <a:xfrm>
            <a:off x="-4943006" y="94655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합성곱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0782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1145510" y="76803"/>
            <a:ext cx="229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특성맵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3630215" y="1926598"/>
            <a:ext cx="45859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-&gt;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A3A59E-86A9-F289-E4E4-1A98439C658F}"/>
              </a:ext>
            </a:extLst>
          </p:cNvPr>
          <p:cNvSpPr txBox="1"/>
          <p:nvPr/>
        </p:nvSpPr>
        <p:spPr>
          <a:xfrm>
            <a:off x="345057" y="3348433"/>
            <a:ext cx="631915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출력의 결과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4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개를 가지고 순서대로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배치한다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이렇게 만들 어진 이미지를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차원으로 배치하고 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표현하면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(2,2) 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압축한 듯한 느낌을 준다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-&gt;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결과물을 </a:t>
            </a:r>
            <a:r>
              <a:rPr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특성맵이라고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부른다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7B9636-3880-E98B-2904-51F825F09C34}"/>
              </a:ext>
            </a:extLst>
          </p:cNvPr>
          <p:cNvSpPr txBox="1"/>
          <p:nvPr/>
        </p:nvSpPr>
        <p:spPr>
          <a:xfrm>
            <a:off x="5923212" y="3624202"/>
            <a:ext cx="63191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하나의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맵말고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가중치 값을 다르게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여러 개의 필터를 사용하여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개를 만들었다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748C191-A296-E819-BCCF-F20AA99BF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057" y="719221"/>
            <a:ext cx="5260463" cy="245332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F8F4B07-9840-AD4F-6193-344079995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0906" y="669548"/>
            <a:ext cx="5260461" cy="285212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1AAC996-73BE-19EA-C920-A2AD173579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0291" y="4314326"/>
            <a:ext cx="5981076" cy="2034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382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203715" y="108847"/>
            <a:ext cx="229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케라스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합성곱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층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48085236-D8E1-9C53-2AF9-9FF98ED67F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679" y="665415"/>
            <a:ext cx="8826134" cy="1900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keras.layers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 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에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모두 구현되어 있다. 먼저 2D 입력은 Conv2D 클래스를 사용한다</a:t>
            </a:r>
            <a:endParaRPr kumimoji="0" lang="en-US" altLang="ko-KR" sz="2000" b="0" i="0" u="none" strike="noStrike" cap="none" normalizeH="0" baseline="0" dirty="0">
              <a:ln>
                <a:noFill/>
              </a:ln>
              <a:solidFill>
                <a:srgbClr val="212529"/>
              </a:solidFill>
              <a:effectLst/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keras.layers.Conv2D(필터개수, 필터사이즈, 활성화함수) 로 사용할 수 있다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Arial" panose="020B0604020202020204" pitchFamily="34" charset="0"/>
                <a:ea typeface="-apple-system"/>
              </a:rPr>
              <a:t>.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필터 사이즈와 크기는 반드시 지정해 </a:t>
            </a:r>
            <a:r>
              <a:rPr kumimoji="0" lang="ko-KR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주어야한다</a:t>
            </a:r>
            <a:endParaRPr kumimoji="0" lang="en-US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크기는 일반적으로 </a:t>
            </a:r>
            <a:r>
              <a:rPr lang="en-US" altLang="ko-KR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(3,3) (5,5)</a:t>
            </a:r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가 권장된다</a:t>
            </a:r>
            <a:endParaRPr kumimoji="0" lang="ko-KR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6369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1927EE-0840-2D5F-40B6-E919166E1E5A}"/>
              </a:ext>
            </a:extLst>
          </p:cNvPr>
          <p:cNvSpPr txBox="1"/>
          <p:nvPr/>
        </p:nvSpPr>
        <p:spPr>
          <a:xfrm>
            <a:off x="345057" y="397647"/>
            <a:ext cx="6670340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패딩</a:t>
            </a:r>
            <a:r>
              <a:rPr lang="en-US" altLang="ko-KR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:</a:t>
            </a:r>
            <a:r>
              <a:rPr lang="ko-KR" altLang="en-US" sz="20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연산 전에 입력 데이터의 주변을 </a:t>
            </a:r>
            <a:r>
              <a:rPr lang="ko-KR" altLang="en-US" sz="20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특정값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          으로 채워</a:t>
            </a: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서 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결과값의 크기</a:t>
            </a:r>
            <a:r>
              <a:rPr lang="en-US" altLang="ko-KR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, </a:t>
            </a:r>
            <a:r>
              <a:rPr lang="ko-KR" altLang="en-US" sz="20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픽셀별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가중치를 조정할 </a:t>
            </a: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수 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있음</a:t>
            </a:r>
            <a:endParaRPr lang="en-US" altLang="ko-KR" sz="20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212529"/>
              </a:solidFill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주위를 </a:t>
            </a:r>
            <a:r>
              <a:rPr lang="en-US" altLang="ko-KR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0</a:t>
            </a: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으로 </a:t>
            </a:r>
            <a:r>
              <a:rPr lang="ko-KR" altLang="en-US" sz="2000" dirty="0" err="1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패딩하는</a:t>
            </a: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것을 </a:t>
            </a:r>
            <a:r>
              <a:rPr lang="ko-KR" altLang="en-US" sz="2000" dirty="0" err="1">
                <a:solidFill>
                  <a:srgbClr val="FF0000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세임패딩</a:t>
            </a:r>
            <a:r>
              <a:rPr lang="ko-KR" altLang="en-US" sz="2000" dirty="0" err="1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이라고</a:t>
            </a: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하고 패딩 없이 그대로 </a:t>
            </a:r>
            <a:r>
              <a:rPr lang="ko-KR" altLang="en-US" sz="2000" dirty="0" err="1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합성곱을</a:t>
            </a: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진행하는 경우 </a:t>
            </a:r>
            <a:r>
              <a:rPr lang="ko-KR" altLang="en-US" sz="2000" dirty="0" err="1">
                <a:solidFill>
                  <a:srgbClr val="FF0000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밸리드</a:t>
            </a:r>
            <a:r>
              <a:rPr lang="ko-KR" altLang="en-US" sz="2000" dirty="0">
                <a:solidFill>
                  <a:srgbClr val="FF0000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패딩</a:t>
            </a: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이라고 한다</a:t>
            </a:r>
            <a:endParaRPr lang="en-US" altLang="ko-KR" sz="20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0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스트라이드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en-US" altLang="ko-KR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: 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오른쪽</a:t>
            </a:r>
            <a:r>
              <a:rPr lang="en-US" altLang="ko-KR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, 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아래쪽으로 이동하는 크기가 기존에는 </a:t>
            </a:r>
            <a:r>
              <a:rPr lang="en-US" altLang="ko-KR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1</a:t>
            </a:r>
            <a:r>
              <a:rPr lang="ko-KR" altLang="en-US" sz="20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칸씩이지만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이것으로 수정할 수 있다</a:t>
            </a:r>
            <a:r>
              <a:rPr lang="en-US" altLang="ko-KR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. 1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보다 크게 사용하는 경우가 드물어서 잘 수정하지 않음</a:t>
            </a:r>
            <a:endParaRPr lang="en-US" altLang="ko-KR" sz="20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endParaRPr lang="en-US" altLang="ko-KR" sz="20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311CF9-96B3-5A71-B6BE-5355113DD8C1}"/>
              </a:ext>
            </a:extLst>
          </p:cNvPr>
          <p:cNvSpPr txBox="1"/>
          <p:nvPr/>
        </p:nvSpPr>
        <p:spPr>
          <a:xfrm>
            <a:off x="345057" y="120642"/>
            <a:ext cx="60935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패딩과 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스트라이드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553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1325392" y="76391"/>
            <a:ext cx="229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패딩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5C3236-C818-0A5D-9E2A-868D2F67D45D}"/>
              </a:ext>
            </a:extLst>
          </p:cNvPr>
          <p:cNvSpPr txBox="1"/>
          <p:nvPr/>
        </p:nvSpPr>
        <p:spPr>
          <a:xfrm>
            <a:off x="213611" y="597223"/>
            <a:ext cx="666312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앞에서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(4,4)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크기에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(3,3)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크기의 커널을 적용하여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(2,2)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로 만들었음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합성곱을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반복하다보면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이미지의 </a:t>
            </a:r>
            <a:r>
              <a: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크기가 작아진다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크기가 줄어버리면 모서리 부분이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합성곱에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제대로 참여할 수가 없음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18E7152-DE4E-4E0C-20A1-88975B083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1648" y="1646973"/>
            <a:ext cx="4366638" cy="279678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A962FF3-2694-EF0F-6122-0B031D3FA225}"/>
              </a:ext>
            </a:extLst>
          </p:cNvPr>
          <p:cNvSpPr txBox="1"/>
          <p:nvPr/>
        </p:nvSpPr>
        <p:spPr>
          <a:xfrm>
            <a:off x="6418536" y="4456006"/>
            <a:ext cx="67530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패딩을 하지 않는 경우 중앙부와 모서리가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4:1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인 반면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패딩을 한 경우에는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9:4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로 차이가 줄어든 것을 확인할 수 있음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F6A7A9C-62C5-6FB0-5BD3-6822C262B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461" y="1988577"/>
            <a:ext cx="6201075" cy="219150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4BF7EF9-C2F0-BE06-D798-CE26572589F7}"/>
              </a:ext>
            </a:extLst>
          </p:cNvPr>
          <p:cNvSpPr txBox="1"/>
          <p:nvPr/>
        </p:nvSpPr>
        <p:spPr>
          <a:xfrm>
            <a:off x="364007" y="4469647"/>
            <a:ext cx="72477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패딩을 사용하면 입력 사이즈 그대로 출력할 수 있음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9557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-938070" y="30624"/>
            <a:ext cx="45859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패딩을 사용하는 코드 </a:t>
            </a:r>
            <a:endParaRPr lang="en-US" altLang="ko-KR" sz="16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69FF7D8-A1D0-91EC-EA8C-57D2FAE38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057" y="682868"/>
            <a:ext cx="7030104" cy="57205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C2D2994-952F-A4C0-D234-4350C822A912}"/>
              </a:ext>
            </a:extLst>
          </p:cNvPr>
          <p:cNvSpPr txBox="1"/>
          <p:nvPr/>
        </p:nvSpPr>
        <p:spPr>
          <a:xfrm>
            <a:off x="365082" y="1428828"/>
            <a:ext cx="656569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케라스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Conv2D 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클래스에서 사용함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스트라이드를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1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로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패딩은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세임패딩으로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사용한 코드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62050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5c67aa48-7394-4cf0-af23-52aa5ac88813" Revision="1" Stencil="System.MyShapes" StencilVersion="1.0"/>
</Control>
</file>

<file path=customXml/itemProps1.xml><?xml version="1.0" encoding="utf-8"?>
<ds:datastoreItem xmlns:ds="http://schemas.openxmlformats.org/officeDocument/2006/customXml" ds:itemID="{3175D31D-AE49-45D0-AF22-5BD9217AC108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1690</TotalTime>
  <Words>586</Words>
  <Application>Microsoft Office PowerPoint</Application>
  <PresentationFormat>와이드스크린</PresentationFormat>
  <Paragraphs>92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KoPubWorld돋움체 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찬혁 양</cp:lastModifiedBy>
  <cp:revision>15</cp:revision>
  <dcterms:created xsi:type="dcterms:W3CDTF">2021-04-14T12:10:18Z</dcterms:created>
  <dcterms:modified xsi:type="dcterms:W3CDTF">2024-06-03T08:17:55Z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